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13"/>
  </p:notesMasterIdLst>
  <p:handoutMasterIdLst>
    <p:handoutMasterId r:id="rId14"/>
  </p:handoutMasterIdLst>
  <p:sldIdLst>
    <p:sldId id="295" r:id="rId2"/>
    <p:sldId id="290" r:id="rId3"/>
    <p:sldId id="292" r:id="rId4"/>
    <p:sldId id="294" r:id="rId5"/>
    <p:sldId id="291" r:id="rId6"/>
    <p:sldId id="297" r:id="rId7"/>
    <p:sldId id="298" r:id="rId8"/>
    <p:sldId id="300" r:id="rId9"/>
    <p:sldId id="299" r:id="rId10"/>
    <p:sldId id="296" r:id="rId11"/>
    <p:sldId id="30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0551" autoAdjust="0"/>
  </p:normalViewPr>
  <p:slideViewPr>
    <p:cSldViewPr snapToGrid="0" snapToObjects="1">
      <p:cViewPr>
        <p:scale>
          <a:sx n="63" d="100"/>
          <a:sy n="63" d="100"/>
        </p:scale>
        <p:origin x="804" y="56"/>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7/20/2023</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7/20/2023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3</a:t>
            </a:fld>
            <a:endParaRPr lang="en-US" dirty="0"/>
          </a:p>
        </p:txBody>
      </p:sp>
    </p:spTree>
    <p:extLst>
      <p:ext uri="{BB962C8B-B14F-4D97-AF65-F5344CB8AC3E}">
        <p14:creationId xmlns:p14="http://schemas.microsoft.com/office/powerpoint/2010/main" val="182700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10</a:t>
            </a:fld>
            <a:endParaRPr lang="en-US" dirty="0"/>
          </a:p>
        </p:txBody>
      </p:sp>
    </p:spTree>
    <p:extLst>
      <p:ext uri="{BB962C8B-B14F-4D97-AF65-F5344CB8AC3E}">
        <p14:creationId xmlns:p14="http://schemas.microsoft.com/office/powerpoint/2010/main" val="3871818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11</a:t>
            </a:fld>
            <a:endParaRPr lang="en-US" dirty="0"/>
          </a:p>
        </p:txBody>
      </p:sp>
    </p:spTree>
    <p:extLst>
      <p:ext uri="{BB962C8B-B14F-4D97-AF65-F5344CB8AC3E}">
        <p14:creationId xmlns:p14="http://schemas.microsoft.com/office/powerpoint/2010/main" val="2907132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7/20/2023</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7/20/2023</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7/20/2023</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7/20/2023</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jpe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jpe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jpe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p:txBody>
          <a:bodyPr/>
          <a:lstStyle/>
          <a:p>
            <a:r>
              <a:rPr lang="en-US" altLang="ja-JP" dirty="0"/>
              <a:t>By Derrick T</a:t>
            </a:r>
            <a:endParaRPr lang="ja-JP" altLang="en-US" dirty="0"/>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a:xfrm>
            <a:off x="688549" y="2058466"/>
            <a:ext cx="7709488" cy="1927810"/>
          </a:xfrm>
        </p:spPr>
        <p:txBody>
          <a:bodyPr/>
          <a:lstStyle/>
          <a:p>
            <a:r>
              <a:rPr lang="en-US" sz="6000" dirty="0">
                <a:latin typeface="Microsoft Himalaya" panose="01010100010101010101" pitchFamily="2" charset="0"/>
                <a:ea typeface="Microsoft Himalaya" panose="01010100010101010101" pitchFamily="2" charset="0"/>
                <a:cs typeface="Microsoft Himalaya" panose="01010100010101010101" pitchFamily="2" charset="0"/>
              </a:rPr>
              <a:t>Stores Sales Prediction </a:t>
            </a:r>
            <a:br>
              <a:rPr lang="en-US" sz="6000" dirty="0">
                <a:latin typeface="Microsoft Himalaya" panose="01010100010101010101" pitchFamily="2" charset="0"/>
                <a:ea typeface="Microsoft Himalaya" panose="01010100010101010101" pitchFamily="2" charset="0"/>
                <a:cs typeface="Microsoft Himalaya" panose="01010100010101010101" pitchFamily="2" charset="0"/>
              </a:rPr>
            </a:br>
            <a:r>
              <a:rPr lang="en-US" sz="6000" dirty="0">
                <a:latin typeface="Microsoft Himalaya" panose="01010100010101010101" pitchFamily="2" charset="0"/>
                <a:ea typeface="Microsoft Himalaya" panose="01010100010101010101" pitchFamily="2" charset="0"/>
                <a:cs typeface="Microsoft Himalaya" panose="01010100010101010101" pitchFamily="2" charset="0"/>
              </a:rPr>
              <a:t>-</a:t>
            </a:r>
            <a:r>
              <a:rPr lang="en-US" sz="4800" dirty="0">
                <a:latin typeface="Microsoft Himalaya" panose="01010100010101010101" pitchFamily="2" charset="0"/>
                <a:ea typeface="Microsoft Himalaya" panose="01010100010101010101" pitchFamily="2" charset="0"/>
                <a:cs typeface="Microsoft Himalaya" panose="01010100010101010101" pitchFamily="2" charset="0"/>
              </a:rPr>
              <a:t>iNeuron Internship</a:t>
            </a:r>
            <a:endParaRPr lang="en-US" sz="6000" dirty="0">
              <a:latin typeface="Microsoft Himalaya" panose="01010100010101010101" pitchFamily="2" charset="0"/>
              <a:ea typeface="Microsoft Himalaya" panose="01010100010101010101" pitchFamily="2" charset="0"/>
              <a:cs typeface="Microsoft Himalaya" panose="01010100010101010101" pitchFamily="2" charset="0"/>
            </a:endParaRP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56556" y="3558927"/>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291AFA7-7931-9ADF-A3F8-74A8D33F3AA2}"/>
              </a:ext>
            </a:extLst>
          </p:cNvPr>
          <p:cNvPicPr>
            <a:picLocks noGrp="1" noChangeAspect="1"/>
          </p:cNvPicPr>
          <p:nvPr>
            <p:ph sz="quarter" idx="10"/>
          </p:nvPr>
        </p:nvPicPr>
        <p:blipFill>
          <a:blip r:embed="rId3"/>
          <a:stretch>
            <a:fillRect/>
          </a:stretch>
        </p:blipFill>
        <p:spPr>
          <a:xfrm>
            <a:off x="833120" y="1198880"/>
            <a:ext cx="9550400" cy="4419600"/>
          </a:xfrm>
        </p:spPr>
      </p:pic>
    </p:spTree>
    <p:extLst>
      <p:ext uri="{BB962C8B-B14F-4D97-AF65-F5344CB8AC3E}">
        <p14:creationId xmlns:p14="http://schemas.microsoft.com/office/powerpoint/2010/main" val="3928365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552AC7-CE7F-1593-7A06-896ABF49D0E7}"/>
              </a:ext>
            </a:extLst>
          </p:cNvPr>
          <p:cNvSpPr>
            <a:spLocks noGrp="1"/>
          </p:cNvSpPr>
          <p:nvPr>
            <p:ph sz="quarter" idx="10"/>
          </p:nvPr>
        </p:nvSpPr>
        <p:spPr/>
        <p:txBody>
          <a:bodyPr/>
          <a:lstStyle/>
          <a:p>
            <a:r>
              <a:rPr lang="en-IN" dirty="0"/>
              <a:t>Random Forest model provided more accuracy than linear regression model.</a:t>
            </a:r>
          </a:p>
          <a:p>
            <a:endParaRPr lang="en-IN" dirty="0"/>
          </a:p>
          <a:p>
            <a:r>
              <a:rPr lang="en-IN" dirty="0"/>
              <a:t>From this , we can conclude that this model can be used as a sales improving technique by forecasting sales for different product aspects and plan a business model accordingly.</a:t>
            </a:r>
          </a:p>
        </p:txBody>
      </p:sp>
    </p:spTree>
    <p:extLst>
      <p:ext uri="{BB962C8B-B14F-4D97-AF65-F5344CB8AC3E}">
        <p14:creationId xmlns:p14="http://schemas.microsoft.com/office/powerpoint/2010/main" val="3057428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609599" y="1266517"/>
            <a:ext cx="11440161" cy="2563803"/>
          </a:xfrm>
        </p:spPr>
        <p:txBody>
          <a:bodyPr>
            <a:noAutofit/>
          </a:bodyPr>
          <a:lstStyle/>
          <a:p>
            <a:r>
              <a:rPr lang="en-US" altLang="ja-JP" sz="1800" dirty="0"/>
              <a:t>Nowadays, shopping malls and Big Marts keep track of individual item sales data in order to forecast future client demand and adjust inventory management. In a data warehouse, these data stores hold a significant amount of consumer information and particular item details. By mining the data store from the data warehouse, more anomalies and common patterns can be discovered.</a:t>
            </a:r>
          </a:p>
          <a:p>
            <a:pPr marL="0" indent="0">
              <a:buNone/>
            </a:pPr>
            <a:r>
              <a:rPr lang="en-US" altLang="ja-JP" sz="1800" b="1" dirty="0"/>
              <a:t>Approach</a:t>
            </a:r>
            <a:r>
              <a:rPr lang="en-US" altLang="ja-JP" sz="1800" dirty="0"/>
              <a:t>: The classical machine learning tasks like Data Exploration, Feature           Engineering, Model Building and Model Testing. Try out different machine learning algorithms that’s best fit for the above case.</a:t>
            </a:r>
          </a:p>
          <a:p>
            <a:pPr marL="0" indent="0">
              <a:buNone/>
            </a:pPr>
            <a:r>
              <a:rPr lang="en-US" altLang="ja-JP" sz="1800" b="1" dirty="0"/>
              <a:t>Results</a:t>
            </a:r>
            <a:r>
              <a:rPr lang="en-US" altLang="ja-JP" sz="1800" dirty="0"/>
              <a:t>: To build a solution that should able to predict the sales of the different stores of Big Mart according to the provided dataset.</a:t>
            </a:r>
            <a:endParaRPr lang="ja-JP" altLang="en-US" sz="1800"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latin typeface="Arial Black" panose="020B0A04020102020204" pitchFamily="34" charset="0"/>
              </a:rPr>
              <a:t>Problem Statement</a:t>
            </a:r>
            <a:r>
              <a:rPr lang="en-US" dirty="0"/>
              <a:t>:</a:t>
            </a:r>
          </a:p>
        </p:txBody>
      </p:sp>
    </p:spTree>
    <p:extLst>
      <p:ext uri="{BB962C8B-B14F-4D97-AF65-F5344CB8AC3E}">
        <p14:creationId xmlns:p14="http://schemas.microsoft.com/office/powerpoint/2010/main" val="203793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2" y="1266517"/>
            <a:ext cx="10711498" cy="3843964"/>
          </a:xfrm>
        </p:spPr>
        <p:txBody>
          <a:bodyPr>
            <a:normAutofit fontScale="25000" lnSpcReduction="20000"/>
          </a:bodyPr>
          <a:lstStyle/>
          <a:p>
            <a:r>
              <a:rPr lang="en-US" sz="5600" dirty="0"/>
              <a:t>We have train (8523) and test (5681) data set, train data set has both input and output variable(s). We need to predict the sales for test data set.  &gt;&gt;</a:t>
            </a:r>
            <a:r>
              <a:rPr lang="en-US" sz="4400" dirty="0"/>
              <a:t>Item Identifier: Unique product ID    &gt;&gt;</a:t>
            </a:r>
            <a:r>
              <a:rPr lang="en-US" sz="4400" dirty="0" err="1"/>
              <a:t>Item_Outlet_Sales</a:t>
            </a:r>
            <a:r>
              <a:rPr lang="en-US" sz="4400" dirty="0"/>
              <a:t>: Sales of the product in the particular store. This is the outcome variable to be predicted.&lt;&lt;</a:t>
            </a:r>
          </a:p>
          <a:p>
            <a:pPr marL="0" indent="0">
              <a:buNone/>
            </a:pPr>
            <a:r>
              <a:rPr lang="en-US" sz="4400" dirty="0" err="1"/>
              <a:t>Item_Weight</a:t>
            </a:r>
            <a:r>
              <a:rPr lang="en-US" sz="4400" dirty="0"/>
              <a:t>: Weight of product                       </a:t>
            </a:r>
          </a:p>
          <a:p>
            <a:pPr marL="0" indent="0">
              <a:buNone/>
            </a:pPr>
            <a:r>
              <a:rPr lang="en-US" sz="4400" dirty="0" err="1"/>
              <a:t>Item_Fat_Content</a:t>
            </a:r>
            <a:r>
              <a:rPr lang="en-US" sz="4400" dirty="0"/>
              <a:t>: Whether the product is low fat or not</a:t>
            </a:r>
          </a:p>
          <a:p>
            <a:pPr marL="0" indent="0">
              <a:buNone/>
            </a:pPr>
            <a:r>
              <a:rPr lang="en-US" sz="4400" dirty="0" err="1"/>
              <a:t>Item_Visibility</a:t>
            </a:r>
            <a:r>
              <a:rPr lang="en-US" sz="4400" dirty="0"/>
              <a:t>: The % of total display area of all products in a store allocated to the</a:t>
            </a:r>
          </a:p>
          <a:p>
            <a:pPr marL="0" indent="0">
              <a:buNone/>
            </a:pPr>
            <a:r>
              <a:rPr lang="en-US" sz="4400" dirty="0"/>
              <a:t>particular product</a:t>
            </a:r>
          </a:p>
          <a:p>
            <a:pPr marL="0" indent="0">
              <a:buNone/>
            </a:pPr>
            <a:r>
              <a:rPr lang="en-US" sz="4400" dirty="0" err="1"/>
              <a:t>Item_Type</a:t>
            </a:r>
            <a:r>
              <a:rPr lang="en-US" sz="4400" dirty="0"/>
              <a:t>: The category to which the product belongs</a:t>
            </a:r>
          </a:p>
          <a:p>
            <a:pPr marL="0" indent="0">
              <a:buNone/>
            </a:pPr>
            <a:r>
              <a:rPr lang="en-US" sz="4400" dirty="0" err="1"/>
              <a:t>Item_MRP</a:t>
            </a:r>
            <a:r>
              <a:rPr lang="en-US" sz="4400" dirty="0"/>
              <a:t>: Maximum Retail Price (list price) of the product</a:t>
            </a:r>
          </a:p>
          <a:p>
            <a:pPr marL="0" indent="0">
              <a:buNone/>
            </a:pPr>
            <a:r>
              <a:rPr lang="en-US" sz="4400" dirty="0" err="1"/>
              <a:t>Outlet_Identifier</a:t>
            </a:r>
            <a:r>
              <a:rPr lang="en-US" sz="4400" dirty="0"/>
              <a:t>: Unique store ID</a:t>
            </a:r>
          </a:p>
          <a:p>
            <a:pPr marL="0" indent="0">
              <a:buNone/>
            </a:pPr>
            <a:r>
              <a:rPr lang="en-US" sz="4400" dirty="0" err="1"/>
              <a:t>Outlet_Establishment_Year</a:t>
            </a:r>
            <a:r>
              <a:rPr lang="en-US" sz="4400" dirty="0"/>
              <a:t>: The year in which store was established</a:t>
            </a:r>
          </a:p>
          <a:p>
            <a:pPr marL="0" indent="0">
              <a:buNone/>
            </a:pPr>
            <a:r>
              <a:rPr lang="en-US" sz="4400" dirty="0" err="1"/>
              <a:t>Outlet_Size</a:t>
            </a:r>
            <a:r>
              <a:rPr lang="en-US" sz="4400" dirty="0"/>
              <a:t>: The size of the store in terms of ground area covered</a:t>
            </a:r>
          </a:p>
          <a:p>
            <a:pPr marL="0" indent="0">
              <a:buNone/>
            </a:pPr>
            <a:r>
              <a:rPr lang="en-US" sz="4400" dirty="0" err="1"/>
              <a:t>Outlet_Location_Type</a:t>
            </a:r>
            <a:r>
              <a:rPr lang="en-US" sz="4400" dirty="0"/>
              <a:t>: The type of city in which the store is located</a:t>
            </a:r>
          </a:p>
          <a:p>
            <a:pPr marL="0" indent="0">
              <a:buNone/>
            </a:pPr>
            <a:r>
              <a:rPr lang="en-US" sz="4400" dirty="0" err="1"/>
              <a:t>Outlet_Type</a:t>
            </a:r>
            <a:r>
              <a:rPr lang="en-US" sz="4400" dirty="0"/>
              <a:t>: Whether the outlet is just a grocery store or some sort of supermarket</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dirty="0"/>
              <a:t>Dataset:</a:t>
            </a:r>
          </a:p>
        </p:txBody>
      </p:sp>
      <p:sp>
        <p:nvSpPr>
          <p:cNvPr id="3" name="Picture Placeholder 2">
            <a:extLst>
              <a:ext uri="{FF2B5EF4-FFF2-40B4-BE49-F238E27FC236}">
                <a16:creationId xmlns:a16="http://schemas.microsoft.com/office/drawing/2014/main" id="{69A4AC66-57B6-DA49-DCFD-BBA26509F3DF}"/>
              </a:ext>
            </a:extLst>
          </p:cNvPr>
          <p:cNvSpPr>
            <a:spLocks noGrp="1"/>
          </p:cNvSpPr>
          <p:nvPr>
            <p:ph type="pic" sz="quarter" idx="14"/>
          </p:nvPr>
        </p:nvSpPr>
        <p:spPr>
          <a:xfrm flipH="1">
            <a:off x="12192000" y="-4352"/>
            <a:ext cx="152400" cy="6862352"/>
          </a:xfrm>
        </p:spPr>
      </p:sp>
    </p:spTree>
    <p:extLst>
      <p:ext uri="{BB962C8B-B14F-4D97-AF65-F5344CB8AC3E}">
        <p14:creationId xmlns:p14="http://schemas.microsoft.com/office/powerpoint/2010/main" val="32835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1016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306290" y="303879"/>
            <a:ext cx="10490111" cy="6013651"/>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1589004" y="399357"/>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47168" y="1603210"/>
            <a:ext cx="9826191" cy="3236591"/>
          </a:xfrm>
        </p:spPr>
        <p:txBody>
          <a:bodyPr>
            <a:normAutofit fontScale="92500" lnSpcReduction="20000"/>
          </a:bodyPr>
          <a:lstStyle/>
          <a:p>
            <a:r>
              <a:rPr lang="en-IN" sz="1800" kern="100" dirty="0">
                <a:effectLst/>
                <a:latin typeface="Calibri" panose="020F0502020204030204" pitchFamily="34" charset="0"/>
                <a:ea typeface="Calibri" panose="020F0502020204030204" pitchFamily="34" charset="0"/>
                <a:cs typeface="Calibri" panose="020F0502020204030204" pitchFamily="34" charset="0"/>
              </a:rPr>
              <a:t>The propose solution is building a machine model that is trained using past data and evaluated, and the final evaluated model is fed in the unseen data to make predictions, in this case the sales amount is predicted.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kern="100" dirty="0">
                <a:effectLst/>
                <a:latin typeface="Calibri" panose="020F0502020204030204" pitchFamily="34" charset="0"/>
                <a:ea typeface="Calibri" panose="020F0502020204030204" pitchFamily="34" charset="0"/>
                <a:cs typeface="Calibri" panose="020F0502020204030204" pitchFamily="34" charset="0"/>
              </a:rPr>
              <a:t>There were no technical requirements for developing this solution, the default requirements were a Personal Computer with good computing power.</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The data required was based on the problem statement and the variables or the dependencies provided. The client provides the dataset with relevant columns as mentioned in the problem statement. After the solution is developed, user data of the user’s choice will be required.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758309" y="540470"/>
            <a:ext cx="6044503" cy="583800"/>
          </a:xfrm>
        </p:spPr>
        <p:txBody>
          <a:bodyPr/>
          <a:lstStyle/>
          <a:p>
            <a:r>
              <a:rPr lang="en-US" dirty="0"/>
              <a:t>Details</a:t>
            </a:r>
          </a:p>
        </p:txBody>
      </p:sp>
    </p:spTree>
    <p:extLst>
      <p:ext uri="{BB962C8B-B14F-4D97-AF65-F5344CB8AC3E}">
        <p14:creationId xmlns:p14="http://schemas.microsoft.com/office/powerpoint/2010/main" val="9404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627AE97-340B-E245-B9C6-A4E8743E1340}"/>
              </a:ext>
            </a:extLst>
          </p:cNvPr>
          <p:cNvSpPr>
            <a:spLocks noGrp="1"/>
          </p:cNvSpPr>
          <p:nvPr>
            <p:ph type="title"/>
          </p:nvPr>
        </p:nvSpPr>
        <p:spPr/>
        <p:txBody>
          <a:bodyPr/>
          <a:lstStyle/>
          <a:p>
            <a:r>
              <a:rPr lang="en-US" altLang="ja-JP" dirty="0"/>
              <a:t>Tools Used</a:t>
            </a:r>
          </a:p>
        </p:txBody>
      </p:sp>
      <p:pic>
        <p:nvPicPr>
          <p:cNvPr id="5" name="Content Placeholder 4">
            <a:extLst>
              <a:ext uri="{FF2B5EF4-FFF2-40B4-BE49-F238E27FC236}">
                <a16:creationId xmlns:a16="http://schemas.microsoft.com/office/drawing/2014/main" id="{D117D53F-0096-C383-E109-5E4FD6275F07}"/>
              </a:ext>
            </a:extLst>
          </p:cNvPr>
          <p:cNvPicPr>
            <a:picLocks noGrp="1" noChangeAspect="1"/>
          </p:cNvPicPr>
          <p:nvPr>
            <p:ph sz="half" idx="4294967295"/>
          </p:nvPr>
        </p:nvPicPr>
        <p:blipFill rotWithShape="1">
          <a:blip r:embed="rId2"/>
          <a:srcRect t="7405"/>
          <a:stretch/>
        </p:blipFill>
        <p:spPr>
          <a:xfrm>
            <a:off x="830269" y="2590800"/>
            <a:ext cx="9941560" cy="3362960"/>
          </a:xfrm>
        </p:spPr>
      </p:pic>
    </p:spTree>
    <p:extLst>
      <p:ext uri="{BB962C8B-B14F-4D97-AF65-F5344CB8AC3E}">
        <p14:creationId xmlns:p14="http://schemas.microsoft.com/office/powerpoint/2010/main" val="2076961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1016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306290" y="303879"/>
            <a:ext cx="10490111" cy="6013651"/>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1589004" y="399357"/>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47168" y="1603210"/>
            <a:ext cx="9826191" cy="3236591"/>
          </a:xfrm>
        </p:spPr>
        <p:txBody>
          <a:bodyPr>
            <a:normAutofit lnSpcReduction="10000"/>
          </a:bodyPr>
          <a:lstStyle/>
          <a:p>
            <a:r>
              <a:rPr lang="en-IN" sz="1800" kern="100" dirty="0">
                <a:effectLst/>
                <a:latin typeface="Calibri" panose="020F0502020204030204" pitchFamily="34" charset="0"/>
                <a:ea typeface="Calibri" panose="020F0502020204030204" pitchFamily="34" charset="0"/>
                <a:cs typeface="Calibri" panose="020F0502020204030204" pitchFamily="34" charset="0"/>
              </a:rPr>
              <a:t>Python was used as the programming language – to load, pre-process, scale, build ML model and for saving it.</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Calibri" panose="020F0502020204030204" pitchFamily="34" charset="0"/>
              </a:rPr>
              <a:t>For visualization, data wrangling etc, frameworks such as NumPy, pandas, matplotlib, scikit learn were used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Calibri" panose="020F0502020204030204" pitchFamily="34" charset="0"/>
              </a:rPr>
              <a:t>PyCharm was used as the IDE for developing a flask application.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Calibri" panose="020F0502020204030204" pitchFamily="34" charset="0"/>
              </a:rPr>
              <a:t>Jupyter notebook as the IDE for developing the solution.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Calibri" panose="020F0502020204030204" pitchFamily="34" charset="0"/>
              </a:rPr>
              <a:t>Visual Studio Code to develop a webpage using HTML and CSS.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758309" y="540470"/>
            <a:ext cx="6044503" cy="583800"/>
          </a:xfrm>
        </p:spPr>
        <p:txBody>
          <a:bodyPr/>
          <a:lstStyle/>
          <a:p>
            <a:r>
              <a:rPr lang="en-US" dirty="0"/>
              <a:t>Contd.</a:t>
            </a:r>
          </a:p>
        </p:txBody>
      </p:sp>
    </p:spTree>
    <p:extLst>
      <p:ext uri="{BB962C8B-B14F-4D97-AF65-F5344CB8AC3E}">
        <p14:creationId xmlns:p14="http://schemas.microsoft.com/office/powerpoint/2010/main" val="3097675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1016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306290" y="303879"/>
            <a:ext cx="10490111" cy="6013651"/>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1589004" y="399357"/>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47168" y="1603210"/>
            <a:ext cx="9826191" cy="3236591"/>
          </a:xfrm>
        </p:spPr>
        <p:txBody>
          <a:bodyPr>
            <a:normAutofit/>
          </a:bodyPr>
          <a:lstStyle/>
          <a:p>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758309" y="540470"/>
            <a:ext cx="6044503" cy="583800"/>
          </a:xfrm>
        </p:spPr>
        <p:txBody>
          <a:bodyPr/>
          <a:lstStyle/>
          <a:p>
            <a:r>
              <a:rPr lang="en-US" dirty="0"/>
              <a:t>Process Flow</a:t>
            </a:r>
          </a:p>
        </p:txBody>
      </p:sp>
      <p:pic>
        <p:nvPicPr>
          <p:cNvPr id="3" name="Picture 2">
            <a:extLst>
              <a:ext uri="{FF2B5EF4-FFF2-40B4-BE49-F238E27FC236}">
                <a16:creationId xmlns:a16="http://schemas.microsoft.com/office/drawing/2014/main" id="{75CC48CB-F6C3-F8B2-E7D6-DF9FB55CE737}"/>
              </a:ext>
            </a:extLst>
          </p:cNvPr>
          <p:cNvPicPr>
            <a:picLocks noChangeAspect="1"/>
          </p:cNvPicPr>
          <p:nvPr/>
        </p:nvPicPr>
        <p:blipFill>
          <a:blip r:embed="rId4"/>
          <a:stretch>
            <a:fillRect/>
          </a:stretch>
        </p:blipFill>
        <p:spPr>
          <a:xfrm>
            <a:off x="2219407" y="1834631"/>
            <a:ext cx="5529551" cy="3834716"/>
          </a:xfrm>
          <a:prstGeom prst="rect">
            <a:avLst/>
          </a:prstGeom>
        </p:spPr>
      </p:pic>
    </p:spTree>
    <p:extLst>
      <p:ext uri="{BB962C8B-B14F-4D97-AF65-F5344CB8AC3E}">
        <p14:creationId xmlns:p14="http://schemas.microsoft.com/office/powerpoint/2010/main" val="542808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1016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306290" y="303879"/>
            <a:ext cx="10490111" cy="6013651"/>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1589004" y="399357"/>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47168" y="1603210"/>
            <a:ext cx="9826191" cy="3236591"/>
          </a:xfrm>
        </p:spPr>
        <p:txBody>
          <a:bodyPr>
            <a:normAutofit/>
          </a:bodyPr>
          <a:lstStyle/>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758309" y="540470"/>
            <a:ext cx="6044503" cy="583800"/>
          </a:xfrm>
        </p:spPr>
        <p:txBody>
          <a:bodyPr/>
          <a:lstStyle/>
          <a:p>
            <a:r>
              <a:rPr lang="en-US" dirty="0"/>
              <a:t>Model:</a:t>
            </a:r>
          </a:p>
        </p:txBody>
      </p:sp>
      <p:pic>
        <p:nvPicPr>
          <p:cNvPr id="3" name="Picture 2">
            <a:extLst>
              <a:ext uri="{FF2B5EF4-FFF2-40B4-BE49-F238E27FC236}">
                <a16:creationId xmlns:a16="http://schemas.microsoft.com/office/drawing/2014/main" id="{D67D1CB5-E649-8B23-1E31-1B46446B2C2F}"/>
              </a:ext>
            </a:extLst>
          </p:cNvPr>
          <p:cNvPicPr>
            <a:picLocks noChangeAspect="1"/>
          </p:cNvPicPr>
          <p:nvPr/>
        </p:nvPicPr>
        <p:blipFill>
          <a:blip r:embed="rId4"/>
          <a:stretch>
            <a:fillRect/>
          </a:stretch>
        </p:blipFill>
        <p:spPr>
          <a:xfrm>
            <a:off x="748971" y="1544294"/>
            <a:ext cx="5184469" cy="2656686"/>
          </a:xfrm>
          <a:prstGeom prst="rect">
            <a:avLst/>
          </a:prstGeom>
        </p:spPr>
      </p:pic>
      <p:pic>
        <p:nvPicPr>
          <p:cNvPr id="5" name="Picture 4">
            <a:extLst>
              <a:ext uri="{FF2B5EF4-FFF2-40B4-BE49-F238E27FC236}">
                <a16:creationId xmlns:a16="http://schemas.microsoft.com/office/drawing/2014/main" id="{DB54BEE7-2CAA-996C-8126-204BA0A65D0B}"/>
              </a:ext>
            </a:extLst>
          </p:cNvPr>
          <p:cNvPicPr>
            <a:picLocks noChangeAspect="1"/>
          </p:cNvPicPr>
          <p:nvPr/>
        </p:nvPicPr>
        <p:blipFill>
          <a:blip r:embed="rId5"/>
          <a:stretch>
            <a:fillRect/>
          </a:stretch>
        </p:blipFill>
        <p:spPr>
          <a:xfrm>
            <a:off x="5974337" y="1573995"/>
            <a:ext cx="4399022" cy="2597283"/>
          </a:xfrm>
          <a:prstGeom prst="rect">
            <a:avLst/>
          </a:prstGeom>
        </p:spPr>
      </p:pic>
    </p:spTree>
    <p:extLst>
      <p:ext uri="{BB962C8B-B14F-4D97-AF65-F5344CB8AC3E}">
        <p14:creationId xmlns:p14="http://schemas.microsoft.com/office/powerpoint/2010/main" val="172246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1016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306290" y="303879"/>
            <a:ext cx="10490111" cy="6013651"/>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1589004" y="399357"/>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47168" y="1603210"/>
            <a:ext cx="9826191" cy="3236591"/>
          </a:xfrm>
        </p:spPr>
        <p:txBody>
          <a:bodyPr>
            <a:normAutofit/>
          </a:bodyPr>
          <a:lstStyle/>
          <a:p>
            <a:pPr marL="0" indent="0">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758309" y="540470"/>
            <a:ext cx="6044503" cy="583800"/>
          </a:xfrm>
        </p:spPr>
        <p:txBody>
          <a:bodyPr/>
          <a:lstStyle/>
          <a:p>
            <a:r>
              <a:rPr lang="en-US" dirty="0"/>
              <a:t>Model:</a:t>
            </a:r>
          </a:p>
        </p:txBody>
      </p:sp>
      <p:pic>
        <p:nvPicPr>
          <p:cNvPr id="5" name="Picture 4">
            <a:extLst>
              <a:ext uri="{FF2B5EF4-FFF2-40B4-BE49-F238E27FC236}">
                <a16:creationId xmlns:a16="http://schemas.microsoft.com/office/drawing/2014/main" id="{85D82B53-0690-4CF1-DCBD-59227278BE45}"/>
              </a:ext>
            </a:extLst>
          </p:cNvPr>
          <p:cNvPicPr>
            <a:picLocks noChangeAspect="1"/>
          </p:cNvPicPr>
          <p:nvPr/>
        </p:nvPicPr>
        <p:blipFill>
          <a:blip r:embed="rId4"/>
          <a:stretch>
            <a:fillRect/>
          </a:stretch>
        </p:blipFill>
        <p:spPr>
          <a:xfrm>
            <a:off x="825228" y="2040942"/>
            <a:ext cx="7495812" cy="1779217"/>
          </a:xfrm>
          <a:prstGeom prst="rect">
            <a:avLst/>
          </a:prstGeom>
        </p:spPr>
      </p:pic>
      <p:pic>
        <p:nvPicPr>
          <p:cNvPr id="7" name="Picture 6">
            <a:extLst>
              <a:ext uri="{FF2B5EF4-FFF2-40B4-BE49-F238E27FC236}">
                <a16:creationId xmlns:a16="http://schemas.microsoft.com/office/drawing/2014/main" id="{1278CBC2-F65A-AC9E-71B0-33D2E7A97C94}"/>
              </a:ext>
            </a:extLst>
          </p:cNvPr>
          <p:cNvPicPr>
            <a:picLocks noChangeAspect="1"/>
          </p:cNvPicPr>
          <p:nvPr/>
        </p:nvPicPr>
        <p:blipFill>
          <a:blip r:embed="rId5"/>
          <a:stretch>
            <a:fillRect/>
          </a:stretch>
        </p:blipFill>
        <p:spPr>
          <a:xfrm>
            <a:off x="876032" y="3971471"/>
            <a:ext cx="7445008" cy="1828894"/>
          </a:xfrm>
          <a:prstGeom prst="rect">
            <a:avLst/>
          </a:prstGeom>
        </p:spPr>
      </p:pic>
    </p:spTree>
    <p:extLst>
      <p:ext uri="{BB962C8B-B14F-4D97-AF65-F5344CB8AC3E}">
        <p14:creationId xmlns:p14="http://schemas.microsoft.com/office/powerpoint/2010/main" val="2737297609"/>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33</TotalTime>
  <Words>589</Words>
  <Application>Microsoft Office PowerPoint</Application>
  <PresentationFormat>Widescreen</PresentationFormat>
  <Paragraphs>44</Paragraphs>
  <Slides>11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Meiryo UI</vt:lpstr>
      <vt:lpstr>MingLiU</vt:lpstr>
      <vt:lpstr>Arial</vt:lpstr>
      <vt:lpstr>Arial Black</vt:lpstr>
      <vt:lpstr>Calibri</vt:lpstr>
      <vt:lpstr>Microsoft Himalaya</vt:lpstr>
      <vt:lpstr>Symbol</vt:lpstr>
      <vt:lpstr>Bold Tech</vt:lpstr>
      <vt:lpstr>Stores Sales Prediction  -iNeuron Internship</vt:lpstr>
      <vt:lpstr>Problem Statement:</vt:lpstr>
      <vt:lpstr>Dataset:</vt:lpstr>
      <vt:lpstr>Details</vt:lpstr>
      <vt:lpstr>Tools Used</vt:lpstr>
      <vt:lpstr>Contd.</vt:lpstr>
      <vt:lpstr>Process Flow</vt:lpstr>
      <vt:lpstr>Model:</vt:lpstr>
      <vt:lpstr>Model:</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Stores Sales Prediction  -iNeuron Internship</dc:title>
  <dc:creator>Derrick T</dc:creator>
  <cp:lastModifiedBy>Derrick T</cp:lastModifiedBy>
  <cp:revision>1</cp:revision>
  <dcterms:created xsi:type="dcterms:W3CDTF">2023-07-20T07:20:09Z</dcterms:created>
  <dcterms:modified xsi:type="dcterms:W3CDTF">2023-07-20T07:54:01Z</dcterms:modified>
</cp:coreProperties>
</file>